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9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7" r:id="rId32"/>
    <p:sldId id="288" r:id="rId33"/>
    <p:sldId id="286" r:id="rId34"/>
    <p:sldId id="289" r:id="rId35"/>
    <p:sldId id="290" r:id="rId36"/>
    <p:sldId id="292" r:id="rId37"/>
    <p:sldId id="293" r:id="rId3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05587B-8046-4159-8116-E7A392BC2ACA}" type="datetimeFigureOut">
              <a:rPr lang="sr-Latn-CS" smtClean="0"/>
              <a:pPr/>
              <a:t>5.11.2015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3BDBFF-70F2-4050-B89A-0D5705EF4E3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85720" y="3643314"/>
            <a:ext cx="8458200" cy="2857496"/>
          </a:xfrm>
        </p:spPr>
        <p:txBody>
          <a:bodyPr>
            <a:normAutofit fontScale="92500"/>
          </a:bodyPr>
          <a:lstStyle/>
          <a:p>
            <a:r>
              <a:rPr lang="hr-H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Društveni i pravni položaj djece čiji su roditelji na izdržavanju kazne zatvora</a:t>
            </a:r>
          </a:p>
          <a:p>
            <a:endParaRPr lang="hr-H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r-H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 Krakan</a:t>
            </a:r>
          </a:p>
          <a:p>
            <a:r>
              <a:rPr lang="hr-H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Doroteja Jačmenica Pušenjak</a:t>
            </a:r>
          </a:p>
          <a:p>
            <a:endParaRPr lang="hr-HR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hr-H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Listopad, 2015.</a:t>
            </a:r>
          </a:p>
          <a:p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1184825"/>
          </a:xfrm>
        </p:spPr>
        <p:txBody>
          <a:bodyPr>
            <a:normAutofit fontScale="90000"/>
          </a:bodyPr>
          <a:lstStyle/>
          <a:p>
            <a:pPr algn="ctr"/>
            <a:r>
              <a:rPr lang="hr-H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Sveučilište u zagrebu</a:t>
            </a:r>
            <a:br>
              <a:rPr lang="hr-H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hr-H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pravni fakultet</a:t>
            </a:r>
            <a:r>
              <a:rPr lang="hr-H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hr-HR" sz="31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DJECA U SJENI: OD MARGINALIZACIJE DO AKTUALIZACIJE</a:t>
            </a:r>
            <a:endParaRPr lang="hr-HR" sz="31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521497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hr-HR" sz="8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SOS Dječja sela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hr-HR" sz="8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SOS Dječje selo Ladimirevci</a:t>
            </a:r>
            <a:endParaRPr lang="hr-HR" sz="8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hr-HR" sz="8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SOS Dječje selo Lekenik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endParaRPr lang="hr-HR" sz="8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hr-HR" sz="8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prepoznata važnost održavanja kontakata – inicijativa i angažman u ostvarivanju kontakata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hr-HR" sz="8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troškove puta snose u potpunosti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hr-HR" sz="8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kompetentnost djelatnika – pozitivan pristup kompleksnosti situacije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hr-HR" sz="8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kompletan pristup i ophođenje s novonastalom situacijom</a:t>
            </a:r>
          </a:p>
          <a:p>
            <a:pPr lvl="2">
              <a:lnSpc>
                <a:spcPct val="120000"/>
              </a:lnSpc>
              <a:buFont typeface="Wingdings" pitchFamily="2" charset="2"/>
              <a:buChar char="v"/>
            </a:pPr>
            <a:r>
              <a:rPr lang="hr-HR" sz="8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prilagođavanje svim uzrastima djece</a:t>
            </a:r>
          </a:p>
          <a:p>
            <a:pPr lvl="2">
              <a:lnSpc>
                <a:spcPct val="120000"/>
              </a:lnSpc>
              <a:buFont typeface="Wingdings" pitchFamily="2" charset="2"/>
              <a:buChar char="v"/>
            </a:pPr>
            <a:r>
              <a:rPr lang="hr-HR" sz="8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vode računa o pravu djeteta da </a:t>
            </a:r>
            <a:r>
              <a:rPr lang="hr-HR" sz="8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“zna” </a:t>
            </a:r>
            <a:r>
              <a:rPr lang="hr-HR" sz="8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savjetovanje roditelja</a:t>
            </a:r>
          </a:p>
          <a:p>
            <a:pPr lvl="1">
              <a:buFontTx/>
              <a:buChar char="-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2852"/>
            <a:ext cx="8286808" cy="550072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KONTAKTI KAO SREDSTVO PREVLADAVANJA</a:t>
            </a:r>
          </a:p>
          <a:p>
            <a:pPr>
              <a:lnSpc>
                <a:spcPct val="110000"/>
              </a:lnSpc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UTJECAJA RODITELJEVE ODSUTNOSTI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endParaRPr lang="hr-HR" sz="27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hr-HR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Mentalni i emocionalni razvoj djeteta</a:t>
            </a:r>
          </a:p>
          <a:p>
            <a:pPr lvl="1">
              <a:buFont typeface="Wingdings" pitchFamily="2" charset="2"/>
              <a:buChar char="v"/>
            </a:pPr>
            <a:r>
              <a:rPr lang="hr-HR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Transgeneracijski prijenos delinkventnog ponašanja</a:t>
            </a:r>
          </a:p>
          <a:p>
            <a:pPr>
              <a:buNone/>
            </a:pPr>
            <a:endParaRPr lang="hr-HR" sz="3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“Moja majka je bila trudna kad je završila u zatvoru, i rodila</a:t>
            </a: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 ovdje. Sada sam ja trudna za vrijeme izdržavanja kazne</a:t>
            </a: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zatvora, i isto tako ću roditi svoju djevojčicu ovdje.”</a:t>
            </a:r>
          </a:p>
          <a:p>
            <a:pPr lvl="1" algn="ctr">
              <a:buNone/>
            </a:pPr>
            <a:r>
              <a:rPr lang="hr-HR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Jail Babies – Born Behind Bars</a:t>
            </a:r>
            <a:endParaRPr lang="hr-HR" sz="21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143932" cy="52689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“Velika je to promjena. Nedostaje mi, a on me niti ne prepoznaje više.”</a:t>
            </a:r>
          </a:p>
          <a:p>
            <a:pPr>
              <a:buNone/>
            </a:pPr>
            <a:endParaRPr lang="hr-HR" sz="2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“Primijeti se jako. Popustila je s učenjem.”</a:t>
            </a:r>
          </a:p>
          <a:p>
            <a:pPr>
              <a:buNone/>
            </a:pPr>
            <a:endParaRPr lang="hr-HR" sz="2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“Znate, nije najbolje! Mala kad je prvi puta bila ovdje, srce joj je skoro stalo.”</a:t>
            </a:r>
          </a:p>
          <a:p>
            <a:pPr>
              <a:buNone/>
            </a:pPr>
            <a:endParaRPr lang="hr-HR" sz="2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“Jako je loše. Išao je na razgovore, a morao je čak kod psihologa. Jednostavno nije to dobro prihvatio.”</a:t>
            </a:r>
          </a:p>
          <a:p>
            <a:pPr>
              <a:buNone/>
            </a:pPr>
            <a:endParaRPr lang="hr-HR" sz="2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“Jako se vidi taj loš utjecaj. Kaska u školi, odlutaju mu misli. Baš se osjeti da mu fali roditeljska ruka.”</a:t>
            </a:r>
          </a:p>
          <a:p>
            <a:pPr>
              <a:buNone/>
            </a:pPr>
            <a:endParaRPr lang="hr-HR" sz="2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“Primijetila sam koliko je jaka, al’ ne pokazuje svoje emocije i to me zabrinjava.”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50059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hr-HR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Rehabilitacija roditelja-zatvorenik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ZIKZ: osposobljavanje zatvorenika </a:t>
            </a:r>
            <a:r>
              <a:rPr lang="hr-HR" sz="23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“za život na slobodi u skladu sa zakonom i društvenim pravilima”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Europska zatvorska pravila: </a:t>
            </a:r>
            <a:r>
              <a:rPr lang="hr-HR" sz="23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“organizacija posjeta treba pružiti održavanje i razvoj obiteljskih odnosa zatvorenika na što uobičajeniji način”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nužno je negativne elemente ličnosti usvojene u penalnom okruženju zamijeniti kvalitetnim socijalnim vještinama → pružiti priliku za reintegraciju u društvo i obiteljsku zajednicu nakon izdržane kazne; pravo na resocijalizaciju</a:t>
            </a:r>
            <a:endParaRPr lang="hr-HR" sz="23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428604"/>
            <a:ext cx="8686800" cy="515145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NAČINI OSTVARIVANJA KONTAKATA</a:t>
            </a:r>
          </a:p>
          <a:p>
            <a:pPr>
              <a:lnSpc>
                <a:spcPct val="150000"/>
              </a:lnSpc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ZIKZ</a:t>
            </a: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posjete</a:t>
            </a: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dopisivanje;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telefonski razgovori;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primanje paketa;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primanje i slanje novca i vrijednosnica.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5840435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hr-HR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Posjete</a:t>
            </a:r>
          </a:p>
          <a:p>
            <a:pPr>
              <a:lnSpc>
                <a:spcPct val="160000"/>
              </a:lnSpc>
              <a:buNone/>
            </a:pPr>
            <a:r>
              <a:rPr lang="hr-HR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77% djece posjećuje svoje roditelje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Prostorije prilagođene djeci kao posjetiteljima – opremljenost edukativnim, didaktičkim i zabavnim sadržajima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Neposredan kontakt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Troškovi ostvarivanja posjeta – potpuno/djelomično subvencioniranje</a:t>
            </a:r>
          </a:p>
          <a:p>
            <a:pPr lvl="2">
              <a:buFont typeface="Wingdings" pitchFamily="2" charset="2"/>
              <a:buChar char="v"/>
            </a:pP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Udruga RODA – projekt MA#ME – sufinanciranje posjeta djece majkama-zatvorenicama u Kaznionici u Požegi</a:t>
            </a:r>
            <a:endParaRPr lang="hr-HR" sz="21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Pregledi djece prilikom posjeta – načelo razmjernosti</a:t>
            </a:r>
          </a:p>
          <a:p>
            <a:pPr lvl="2">
              <a:buFont typeface="Wingdings" pitchFamily="2" charset="2"/>
              <a:buChar char="v"/>
            </a:pP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pregled roditelja-zatvorenika umjesto djeteta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Odvijanje posjeta u prijateljskom okruženju</a:t>
            </a:r>
          </a:p>
          <a:p>
            <a:pPr lvl="2">
              <a:buFont typeface="Wingdings" pitchFamily="2" charset="2"/>
              <a:buChar char="v"/>
            </a:pP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! U Kaznionici u Požegi otvorena mogućnost dočekivanja djece u </a:t>
            </a:r>
            <a:r>
              <a:rPr lang="hr-HR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“civilu” </a:t>
            </a: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2"/>
            <a:endParaRPr lang="hr-HR" dirty="0"/>
          </a:p>
          <a:p>
            <a:pPr lvl="2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hr-HR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23% djece ne posjećuje svoje roditelje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Prepreke u ostvarivanju kontakata: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visoki, teško podnošljivi troškovi;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udaljenost penitencijarne ustanove od prebivališta/boravišta djeteta;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zabrana kontakta od strane treće osobe;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manjak prostora i sadržaja primjerenih djeci;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pregledi;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čekanje;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izostanak iz vrtića/škole/posla;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trajanje posjete;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dijete odbija posjetu;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neznanje djeteta.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61436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Pogodnosti češćih dodira s vanjskim svijetom</a:t>
            </a:r>
          </a:p>
          <a:p>
            <a:pPr lvl="1">
              <a:buFont typeface="Wingdings" pitchFamily="2" charset="2"/>
              <a:buChar char="v"/>
            </a:pPr>
            <a:r>
              <a:rPr lang="hr-HR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uvjeti izdržavanja kazne zatvora determiniraju učestalost i trajanje konkretne pogodnosti</a:t>
            </a:r>
          </a:p>
          <a:p>
            <a:pPr lvl="1">
              <a:buNone/>
            </a:pPr>
            <a:endParaRPr lang="hr-HR" sz="23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hr-H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češći i duži posjeti</a:t>
            </a:r>
          </a:p>
          <a:p>
            <a:pPr lvl="1">
              <a:buFont typeface="Wingdings" pitchFamily="2" charset="2"/>
              <a:buChar char="v"/>
            </a:pPr>
            <a:r>
              <a:rPr lang="hr-H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izlazak s djetetom za vrijeme posjeta</a:t>
            </a:r>
          </a:p>
          <a:p>
            <a:pPr lvl="1">
              <a:buFont typeface="Wingdings" pitchFamily="2" charset="2"/>
              <a:buChar char="v"/>
            </a:pPr>
            <a:r>
              <a:rPr lang="hr-H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izlazak u mjesto prebivališta/boravišta ili drugo mjesto</a:t>
            </a:r>
          </a:p>
          <a:p>
            <a:pPr lvl="1">
              <a:buFont typeface="Wingdings" pitchFamily="2" charset="2"/>
              <a:buChar char="v"/>
            </a:pPr>
            <a:endParaRPr lang="hr-HR" sz="23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Premještaj roditelja-zatvorenika</a:t>
            </a:r>
          </a:p>
          <a:p>
            <a:pPr lvl="1">
              <a:buFont typeface="Wingdings" pitchFamily="2" charset="2"/>
              <a:buChar char="v"/>
            </a:pPr>
            <a:r>
              <a:rPr lang="hr-HR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zakonom utvrđen razlog: utjecaj udaljenosti penitencijarne ustanove od prebivališta/boravišta djeteta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2852"/>
            <a:ext cx="8286808" cy="57229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POTPORA RAZVIJANJU RODITELJSKE KOMPETENCIJE</a:t>
            </a:r>
          </a:p>
          <a:p>
            <a:pPr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ZATVORENIKA</a:t>
            </a:r>
          </a:p>
          <a:p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PROROK</a:t>
            </a:r>
          </a:p>
          <a:p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Odgovorno roditeljstvo</a:t>
            </a:r>
          </a:p>
          <a:p>
            <a:r>
              <a:rPr lang="hr-HR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Zatvorenik kao roditelj</a:t>
            </a:r>
          </a:p>
          <a:p>
            <a:pPr lvl="1"/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31% zatvorenika polazilo programe i svi su zainteresirani za daljnje sudjelovanju u sličnim projektima</a:t>
            </a:r>
          </a:p>
          <a:p>
            <a:pPr lvl="1"/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69% nije sudjelovalo, ali su voljni polaziti radionice</a:t>
            </a:r>
          </a:p>
          <a:p>
            <a:pPr>
              <a:buNone/>
            </a:pPr>
            <a:endParaRPr lang="hr-HR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“Puno su mi pomogle radionice. Normalno da mu hoću biti</a:t>
            </a: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najbolji tata! Zato čitam i dosta knjiga o djeci, nikad se ne</a:t>
            </a: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prestaje učiti!”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500042"/>
            <a:ext cx="814393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DJECA ROĐENA IZA REŠETAKA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ZIKZ</a:t>
            </a: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jamstvo cjelovite zdravstvene zaštite u svezi s trudnoćom, porođajem i majčinstvom → krajnji beneficijari (ne)rođena djeca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velika važnost odvojenih i adekvatno opremljenih odjela za trudnice, rodilje i njihovu djecu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suživot djeteta s majkom-zatvorenicom do navršene 3.godine života → prijepori</a:t>
            </a:r>
            <a:endParaRPr lang="hr-HR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714488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5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Zašto?</a:t>
            </a:r>
            <a:endParaRPr lang="hr-HR" sz="50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571612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Edukacija osoblja penitencijarnih ustanova</a:t>
            </a:r>
            <a:endParaRPr lang="hr-HR" sz="3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396" y="500042"/>
            <a:ext cx="8267760" cy="57229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DJECA MEDIJA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 na privatnost, dostojanstvo, ugled i čast djeteta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medijski senzacionalizam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najbolji interes djeteta pred željom javnosti za senzacijom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„Je </a:t>
            </a:r>
            <a:r>
              <a:rPr lang="hr-HR" sz="2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 urednicima prije objave teksta o djeci danas </a:t>
            </a: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postao važniji </a:t>
            </a:r>
            <a:r>
              <a:rPr lang="hr-HR" sz="2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savjet odvjetnika o mogućoj sudskoj tužbi, nego psihologa o dugoročnim posljedicama medijskog sadržaja na odgoj djece u ovom slučaju</a:t>
            </a: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?“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ZLOČIN KAKAV HRVATSKA NE PAMTI: OTAC ZVIJERI</a:t>
            </a: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KOJA JE MUŽA BACILA U BUNAR “Rekao sam unukama da</a:t>
            </a: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je mama u zatvoru, a tata ubijen. Potištene su”</a:t>
            </a:r>
          </a:p>
          <a:p>
            <a:pPr>
              <a:buNone/>
            </a:pPr>
            <a:endParaRPr lang="hr-HR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MONSTRUOZAN ZLOČIN; TRAGEDIJA KOJA JE</a:t>
            </a: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ZADESILA OSIJEK – Grad će zbrinuti djecu čiji je otac ubio</a:t>
            </a: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majku pa sebe</a:t>
            </a:r>
          </a:p>
          <a:p>
            <a:pPr>
              <a:buNone/>
            </a:pPr>
            <a:endParaRPr lang="hr-HR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A.M. </a:t>
            </a:r>
            <a:r>
              <a:rPr lang="hr-HR" sz="2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zgubila bitku, njezin sin je ne želi vidjeti</a:t>
            </a:r>
            <a:endParaRPr lang="hr-HR" sz="25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500042"/>
            <a:ext cx="8686800" cy="5580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INOZEMNA ISKUSTVA</a:t>
            </a:r>
          </a:p>
          <a:p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Children of Prisoners Europe (COPE)</a:t>
            </a:r>
          </a:p>
        </p:txBody>
      </p:sp>
      <p:pic>
        <p:nvPicPr>
          <p:cNvPr id="6" name="Picture 5" descr="2-b2718240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500306"/>
            <a:ext cx="7848600" cy="2752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7689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Sobe za obiteljske posjete (Francuska)</a:t>
            </a: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SLIKA 1: </a:t>
            </a:r>
            <a:r>
              <a:rPr lang="hr-H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UVF soba za obiteljske posjete,Centre pénitentiaire d'Alençon-Condé</a:t>
            </a:r>
            <a:endParaRPr lang="hr-HR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Izvor: </a:t>
            </a:r>
            <a:r>
              <a:rPr lang="hr-H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Centre pénitentiaire d’Alençon-Condé. Les premières photos de l’intérieur, Condé-sur-Sarthe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2012. Dostupno na:</a:t>
            </a:r>
          </a:p>
          <a:p>
            <a:pPr algn="ctr">
              <a:buNone/>
            </a:pP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http://www.ouest-france.fr/centre-penitentiaire-dalencon-conde-les-premieres-photos-de-linterieur-309293  [23. listopad 2015.]</a:t>
            </a:r>
            <a:endParaRPr lang="hr-HR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entre-penitentiaire-dalencon-conde.les-premieres-photos-de-linterieur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000240"/>
            <a:ext cx="6096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60441"/>
            <a:ext cx="4071966" cy="491176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Žuti prostor (Italija)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Žuti telefon (Italija)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Nađi tatu (Italija)</a:t>
            </a: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SLIKA 2: </a:t>
            </a:r>
            <a:r>
              <a:rPr lang="hr-H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Žuti prostor</a:t>
            </a: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Milano.</a:t>
            </a:r>
            <a:endParaRPr lang="hr-H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Izvor: </a:t>
            </a:r>
            <a:r>
              <a:rPr lang="hr-H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Potrebe i prava djece čiji su roditelji u zatvoru,</a:t>
            </a:r>
          </a:p>
          <a:p>
            <a:pPr>
              <a:buNone/>
            </a:pPr>
            <a:r>
              <a:rPr lang="hr-H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Hrvatska i europska iskustva</a:t>
            </a: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Ured pravobraniteljice za</a:t>
            </a:r>
          </a:p>
          <a:p>
            <a:pPr>
              <a:buNone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djecu, mr.sc. Maja Gabelica Šupljika, 2013., PPT</a:t>
            </a:r>
          </a:p>
          <a:p>
            <a:pPr>
              <a:buNone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prezentacija. Dostupno na:</a:t>
            </a:r>
          </a:p>
          <a:p>
            <a:pPr>
              <a:buNone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https://pravosudje.gov.hr/userdocsimages/arhiva/Root%2</a:t>
            </a:r>
          </a:p>
          <a:p>
            <a:pPr>
              <a:buNone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Foder/MPRH/PDF/Uprava%20za%20zatvorski%20</a:t>
            </a:r>
          </a:p>
          <a:p>
            <a:pPr>
              <a:buNone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ustav/Zatvorenik%20kao%20roditelj%20</a:t>
            </a:r>
          </a:p>
          <a:p>
            <a:pPr>
              <a:buNone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%20potrebe%20i%20prava%20djece.pdf [23. listopad</a:t>
            </a:r>
          </a:p>
          <a:p>
            <a:pPr>
              <a:buNone/>
            </a:pP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2015.]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dirty="0"/>
          </a:p>
        </p:txBody>
      </p:sp>
      <p:pic>
        <p:nvPicPr>
          <p:cNvPr id="1026" name="Picture 0" descr="11116056_10153159246316390_61027818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00174"/>
            <a:ext cx="36957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89003"/>
            <a:ext cx="8229600" cy="57689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Hausfrauenfreigang (Njemačka)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Book and Tape Club (UK)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Senzomotorno, kreativno i opuštajuće područje u sobi za posjete djece (Belgija)</a:t>
            </a: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SLIKA 3: </a:t>
            </a:r>
            <a:r>
              <a:rPr lang="hr-HR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Senzomotorno područje, kreativno područje i opuštajuće područje, Belgija</a:t>
            </a:r>
            <a:r>
              <a:rPr lang="hr-H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hr-H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Izvor: Nos missions, Relais Enfants – Parents. Dostupno na: www.relaisenfantsparents.be/missions.php [23.listopad</a:t>
            </a:r>
          </a:p>
          <a:p>
            <a:pPr algn="ctr">
              <a:buNone/>
            </a:pPr>
            <a:r>
              <a:rPr lang="hr-HR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2015.]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7" descr="preuzm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143248"/>
            <a:ext cx="7286676" cy="205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71546"/>
            <a:ext cx="8229600" cy="562612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Kuće na pola puta (Engelsborg, Danska)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Bal kćeri i očeva zatvorenika (Miami, SAD)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Ulica Sezam (SAD)</a:t>
            </a: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SLIKA 4: </a:t>
            </a:r>
            <a:r>
              <a:rPr lang="hr-H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Djevojčica iz slikovnice, Ulica Sezam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Izvor: www.play.google.com/store/apps/details?id=com.sesamestreet.incarceration [25. travnja 2015.]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5" descr="11159221_10153167627946390_1090245742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643182"/>
            <a:ext cx="48672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57148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JAVNO MNIJENJE</a:t>
            </a:r>
            <a:endParaRPr lang="hr-HR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30384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6715172" cy="531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258204" cy="548326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hr-H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sz="27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Ciljevi istraživanja: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identifikacija glavnih problema;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ostvarivanje roditeljske uloge kod zatvorenika;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komparacija srodnih problema i predviđenih rješenja;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ocjena uspješnosti programa za poticanje i razvoj roditeljskih kompetencija zatvorenika;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senzibilizacija javnosti;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evaluacija provedenog istraživanja.</a:t>
            </a:r>
          </a:p>
          <a:p>
            <a:pPr lvl="1">
              <a:lnSpc>
                <a:spcPct val="150000"/>
              </a:lnSpc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3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Očekivanja?</a:t>
            </a:r>
            <a:endParaRPr lang="hr-HR" sz="30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30384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14422"/>
            <a:ext cx="7072362" cy="547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5727724" cy="344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214686"/>
            <a:ext cx="5715040" cy="344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83298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571480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POVRATNA INFORMACIJA RODITELJA ZATVORENIKA</a:t>
            </a:r>
          </a:p>
          <a:p>
            <a:endParaRPr lang="hr-HR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Smatrate li ovakav tip istraživanja, o položaju i pravima djece čiji su roditelji u zatvoru i njihovih roditelja-zatvorenika, korisnim?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95% DA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5% NE</a:t>
            </a:r>
          </a:p>
          <a:p>
            <a:pPr lvl="1">
              <a:buFont typeface="Wingdings" pitchFamily="2" charset="2"/>
              <a:buChar char="v"/>
            </a:pPr>
            <a:endParaRPr lang="hr-HR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Jeste li otvoreni za suradnju na sličnim projektima za promicanje prava roditelja-zatvorenika i njihove djece?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90%DA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10%NE</a:t>
            </a:r>
          </a:p>
          <a:p>
            <a:pPr lvl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Jeste li se za vrijeme razgovora o ovoj temi osjećali ugodno?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87% DA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13% NE</a:t>
            </a:r>
          </a:p>
          <a:p>
            <a:pPr lvl="1">
              <a:buFont typeface="Wingdings" pitchFamily="2" charset="2"/>
              <a:buChar char="v"/>
            </a:pPr>
            <a:endParaRPr lang="hr-HR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Ocjenjujete li pozitivnim pristup i ophođenje ispitivačica prema Vama kao roditelju za vrijeme ovog istraživanja?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96% DA</a:t>
            </a:r>
          </a:p>
          <a:p>
            <a:pPr lvl="1"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4% 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642918"/>
            <a:ext cx="8686800" cy="550864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MOGUĆA RJEŠENJA AKTUALNIH PROBLEMA</a:t>
            </a:r>
          </a:p>
          <a:p>
            <a:pPr>
              <a:buFont typeface="Wingdings" pitchFamily="2" charset="2"/>
              <a:buChar char="v"/>
            </a:pPr>
            <a:endParaRPr lang="hr-HR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Pravobranitelj za djecu čiji su roditelji na izdržavanju kazne zatvora;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sufinanciranje troškova;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poštivanje načela razmjernosti prilikom pregleda djece posjetitelja;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sustavno uređivanje čekaonica;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daljnje opremanje i unapređivanje prostorija za posjete djece;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“putujuće” prostorije za posjete djece;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fleksibilnost u određivanju termina i trajanju posjeta djeteta;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uvođenje mobilnih uređaja i računalnih programa (Skype) kao redovitih načina komunikacije;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organizacija za brigu i promicanje interesa djece čiji su roditelji na izdržavanju kazne zatvora.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57161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Hvala na pozornosti!</a:t>
            </a:r>
            <a:endParaRPr lang="hr-HR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143932" cy="452596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hr-HR" sz="21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Metode istraživanja: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teorijski dio: 	djela domaćih i stranih autora (knjige, časopisi), pravni 		izvori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empirijski dio: 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v"/>
            </a:pP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anketa javnog mnijenja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v"/>
            </a:pP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radionice s djecom osnovnoškolske dobi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v"/>
            </a:pP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razgovori sa stručnjacima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v"/>
            </a:pP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intervju i upitnik s roditeljima-zatvorenicima (</a:t>
            </a:r>
            <a:r>
              <a:rPr lang="hr-H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64 </a:t>
            </a: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roditelja-zatvorenika → </a:t>
            </a:r>
            <a:r>
              <a:rPr lang="hr-HR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123 </a:t>
            </a:r>
            <a:r>
              <a:rPr lang="hr-H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djece)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4" name="Right Arrow 3"/>
          <p:cNvSpPr/>
          <p:nvPr/>
        </p:nvSpPr>
        <p:spPr>
          <a:xfrm>
            <a:off x="6000760" y="4643446"/>
            <a:ext cx="178595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500042"/>
            <a:ext cx="8686800" cy="56436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PRAVA DJECE ČIJI SU RODITELJI ZATVORENICI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načelo najboljeg interesa djeteta;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načelo nediskriminacije;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 na život, opstanak i razvoj;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 na obiteljske odnose i život uz roditelje;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 na poštovanje privatnog i obiteljskog života;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 na čast, ugled i dostojanstvo;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 na slobodno izražavanje mišljenja;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sloboda traženja, primanja i dobivanja obavijesti i ideja;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 na zdravlje;</a:t>
            </a:r>
          </a:p>
          <a:p>
            <a:pPr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 na socijalnu sigurnost i životni standard.</a:t>
            </a:r>
            <a:endParaRPr lang="hr-HR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357166"/>
            <a:ext cx="8686800" cy="55800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KONTAKTI DJETETA S RODITELJEM-ZATVORENIKOM</a:t>
            </a:r>
            <a:endParaRPr lang="hr-HR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7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Zatvorenik ili roditelj?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postavši zatvorenikom osoba ne prestaje biti roditelj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kontinuitet roditeljske uloge → održavanje uske fizičke i emocionalne veze dijete – roditelj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programi poticanja i razvoja roditeljskih kompetencija zatvorenika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 na roditelja i roditeljsku skrb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500042"/>
            <a:ext cx="8686800" cy="57229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ŽIVOT UNUTAR OBITELJI I SUSTAVA SOCIJALNE SKRBI</a:t>
            </a:r>
          </a:p>
          <a:p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Obiteljska zajednica s roditeljem na slobodi (63%)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Povjeravanje djeteta na čuvanje i odgoj trećoj osobi (22%)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Skrbništvo (15%)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institucionalni smještaj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SOS Dječja sela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izvaninstitucionalni smještaj – udomiteljska obitelj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001056" cy="476888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“Žena ga je napustila, nije se sposobna brinuti o njemu pa ga je dala.”</a:t>
            </a:r>
          </a:p>
          <a:p>
            <a:pPr>
              <a:buNone/>
            </a:pPr>
            <a:endParaRPr lang="hr-HR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“Žena je izgubila roditeljsku skrb. Ne znam zašto.”</a:t>
            </a:r>
          </a:p>
          <a:p>
            <a:pPr>
              <a:buNone/>
            </a:pPr>
            <a:endParaRPr lang="hr-HR" sz="25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“Znam da je mali u sustavu socijalne skrbi, al’ ne znam kod koga je točno.”</a:t>
            </a:r>
          </a:p>
          <a:p>
            <a:pPr>
              <a:buNone/>
            </a:pPr>
            <a:endParaRPr lang="hr-HR" sz="25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“I muž i ja smo u zatvoru.”</a:t>
            </a:r>
          </a:p>
          <a:p>
            <a:pPr>
              <a:buNone/>
            </a:pPr>
            <a:endParaRPr lang="hr-HR" sz="25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“U udomiteljskoj je obitelji kod kume.”</a:t>
            </a:r>
          </a:p>
          <a:p>
            <a:pPr>
              <a:buNone/>
            </a:pPr>
            <a:endParaRPr lang="hr-HR" sz="25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“Ne znam jel’ znate, ali ja sam ubio svoju ženu, pa eto sin nema majke.”</a:t>
            </a:r>
            <a:endParaRPr lang="hr-HR" sz="25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1404</Words>
  <Application>Microsoft Office PowerPoint</Application>
  <PresentationFormat>Prikaz na zaslonu (4:3)</PresentationFormat>
  <Paragraphs>264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37</vt:i4>
      </vt:variant>
    </vt:vector>
  </HeadingPairs>
  <TitlesOfParts>
    <vt:vector size="38" baseType="lpstr">
      <vt:lpstr>Trek</vt:lpstr>
      <vt:lpstr>Sveučilište u zagrebu pravni fakultet    DJECA U SJENI: OD MARGINALIZACIJE DO AKTUALIZACIJE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</dc:creator>
  <cp:lastModifiedBy>Marija Grbin</cp:lastModifiedBy>
  <cp:revision>115</cp:revision>
  <dcterms:created xsi:type="dcterms:W3CDTF">2015-10-26T11:06:04Z</dcterms:created>
  <dcterms:modified xsi:type="dcterms:W3CDTF">2015-11-05T13:18:01Z</dcterms:modified>
</cp:coreProperties>
</file>